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FFD21-B9C4-44D2-A646-C06AFE8276D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F743D-385F-4FC6-8D27-7E75F24E5556}">
      <dgm:prSet phldrT="[Текст]"/>
      <dgm:spPr/>
      <dgm:t>
        <a:bodyPr/>
        <a:lstStyle/>
        <a:p>
          <a:r>
            <a:rPr lang="ru-RU" dirty="0" err="1" smtClean="0"/>
            <a:t>Су-Джок</a:t>
          </a:r>
          <a:r>
            <a:rPr lang="ru-RU" dirty="0" smtClean="0"/>
            <a:t> терапия</a:t>
          </a:r>
          <a:endParaRPr lang="ru-RU" dirty="0"/>
        </a:p>
      </dgm:t>
    </dgm:pt>
    <dgm:pt modelId="{F3E8FD8D-6752-48A7-ADD5-ADFD6927176F}" type="parTrans" cxnId="{DA223562-779D-4C0A-AA9F-8E4E6340C7E3}">
      <dgm:prSet/>
      <dgm:spPr/>
      <dgm:t>
        <a:bodyPr/>
        <a:lstStyle/>
        <a:p>
          <a:endParaRPr lang="ru-RU"/>
        </a:p>
      </dgm:t>
    </dgm:pt>
    <dgm:pt modelId="{FC4D220E-C45E-4EDA-BA7C-FDBE7270FE6E}" type="sibTrans" cxnId="{DA223562-779D-4C0A-AA9F-8E4E6340C7E3}">
      <dgm:prSet/>
      <dgm:spPr/>
      <dgm:t>
        <a:bodyPr/>
        <a:lstStyle/>
        <a:p>
          <a:endParaRPr lang="ru-RU"/>
        </a:p>
      </dgm:t>
    </dgm:pt>
    <dgm:pt modelId="{2737A573-1928-4087-9814-4F85F21A8324}">
      <dgm:prSet phldrT="[Текст]" custT="1"/>
      <dgm:spPr/>
      <dgm:t>
        <a:bodyPr/>
        <a:lstStyle/>
        <a:p>
          <a:r>
            <a:rPr lang="ru-RU" sz="1800" dirty="0" smtClean="0"/>
            <a:t>Работа с педагогами (знакомство с приемами работы с </a:t>
          </a:r>
          <a:r>
            <a:rPr lang="ru-RU" sz="1800" dirty="0" err="1" smtClean="0"/>
            <a:t>массажером</a:t>
          </a:r>
          <a:r>
            <a:rPr lang="ru-RU" sz="1000" dirty="0" smtClean="0"/>
            <a:t>)</a:t>
          </a:r>
          <a:endParaRPr lang="ru-RU" sz="1000" dirty="0"/>
        </a:p>
      </dgm:t>
    </dgm:pt>
    <dgm:pt modelId="{3273E375-D63B-4DB6-89F7-0EE75804A031}" type="parTrans" cxnId="{E29F9ED2-E49E-4E97-AD36-1854DB52CF29}">
      <dgm:prSet/>
      <dgm:spPr/>
      <dgm:t>
        <a:bodyPr/>
        <a:lstStyle/>
        <a:p>
          <a:endParaRPr lang="ru-RU"/>
        </a:p>
      </dgm:t>
    </dgm:pt>
    <dgm:pt modelId="{6882D07C-CEE9-49B2-A0EF-1F2B99873A45}" type="sibTrans" cxnId="{E29F9ED2-E49E-4E97-AD36-1854DB52CF29}">
      <dgm:prSet/>
      <dgm:spPr/>
      <dgm:t>
        <a:bodyPr/>
        <a:lstStyle/>
        <a:p>
          <a:endParaRPr lang="ru-RU"/>
        </a:p>
      </dgm:t>
    </dgm:pt>
    <dgm:pt modelId="{CFCEA0E3-8427-4A4D-9F52-E9F5A2282546}">
      <dgm:prSet phldrT="[Текст]" custT="1"/>
      <dgm:spPr/>
      <dgm:t>
        <a:bodyPr/>
        <a:lstStyle/>
        <a:p>
          <a:r>
            <a:rPr lang="ru-RU" sz="1600" dirty="0" smtClean="0"/>
            <a:t>Создание развивающей среды(приобретение массажных шариков, составление картотек игр и упражнений)</a:t>
          </a:r>
          <a:endParaRPr lang="ru-RU" sz="1600" dirty="0"/>
        </a:p>
      </dgm:t>
    </dgm:pt>
    <dgm:pt modelId="{12AC3E8A-FC34-469D-87AC-30B5BF2C8DBB}" type="parTrans" cxnId="{314645A9-8394-49E5-9F8C-F917B1369AA8}">
      <dgm:prSet/>
      <dgm:spPr/>
      <dgm:t>
        <a:bodyPr/>
        <a:lstStyle/>
        <a:p>
          <a:endParaRPr lang="ru-RU"/>
        </a:p>
      </dgm:t>
    </dgm:pt>
    <dgm:pt modelId="{A80B1A3C-6C9B-486B-8300-CE3F0F5F40E1}" type="sibTrans" cxnId="{314645A9-8394-49E5-9F8C-F917B1369AA8}">
      <dgm:prSet/>
      <dgm:spPr/>
      <dgm:t>
        <a:bodyPr/>
        <a:lstStyle/>
        <a:p>
          <a:endParaRPr lang="ru-RU"/>
        </a:p>
      </dgm:t>
    </dgm:pt>
    <dgm:pt modelId="{B73190A2-5F4B-4A1A-A78B-ABFEB916512A}">
      <dgm:prSet phldrT="[Текст]" custT="1"/>
      <dgm:spPr/>
      <dgm:t>
        <a:bodyPr/>
        <a:lstStyle/>
        <a:p>
          <a:r>
            <a:rPr lang="ru-RU" sz="1800" dirty="0" smtClean="0"/>
            <a:t>Работа с родителями (мастер-класс по использованию </a:t>
          </a:r>
          <a:r>
            <a:rPr lang="ru-RU" sz="1800" dirty="0" err="1" smtClean="0"/>
            <a:t>Су-Джок</a:t>
          </a:r>
          <a:r>
            <a:rPr lang="ru-RU" sz="1800" dirty="0" smtClean="0"/>
            <a:t> терапии)</a:t>
          </a:r>
          <a:endParaRPr lang="ru-RU" sz="1800" dirty="0"/>
        </a:p>
      </dgm:t>
    </dgm:pt>
    <dgm:pt modelId="{E2AA9562-E390-4821-8255-E7AAAF20849C}" type="parTrans" cxnId="{63C3634C-180A-421B-AC65-6C95FBCA7237}">
      <dgm:prSet/>
      <dgm:spPr/>
      <dgm:t>
        <a:bodyPr/>
        <a:lstStyle/>
        <a:p>
          <a:endParaRPr lang="ru-RU"/>
        </a:p>
      </dgm:t>
    </dgm:pt>
    <dgm:pt modelId="{FEC87FAC-1F45-4225-A7A8-97AF41BF3BDD}" type="sibTrans" cxnId="{63C3634C-180A-421B-AC65-6C95FBCA7237}">
      <dgm:prSet/>
      <dgm:spPr/>
      <dgm:t>
        <a:bodyPr/>
        <a:lstStyle/>
        <a:p>
          <a:endParaRPr lang="ru-RU"/>
        </a:p>
      </dgm:t>
    </dgm:pt>
    <dgm:pt modelId="{462C8EAB-5CDC-4F4F-9295-C942AB3BAA66}">
      <dgm:prSet phldrT="[Текст]" custT="1"/>
      <dgm:spPr/>
      <dgm:t>
        <a:bodyPr/>
        <a:lstStyle/>
        <a:p>
          <a:r>
            <a:rPr lang="ru-RU" sz="1600" dirty="0" smtClean="0"/>
            <a:t>Работа с детьми (организация деятельности на занятиях, в индивидуальной деятельности</a:t>
          </a:r>
          <a:r>
            <a:rPr lang="ru-RU" sz="1300" dirty="0" smtClean="0"/>
            <a:t>)</a:t>
          </a:r>
          <a:endParaRPr lang="ru-RU" sz="1300" dirty="0"/>
        </a:p>
      </dgm:t>
    </dgm:pt>
    <dgm:pt modelId="{115B4918-BCC5-42B7-BAE8-465E8EF4F6A5}" type="parTrans" cxnId="{7D4955B7-2D72-4345-A604-AD7C501B7E2A}">
      <dgm:prSet/>
      <dgm:spPr/>
      <dgm:t>
        <a:bodyPr/>
        <a:lstStyle/>
        <a:p>
          <a:endParaRPr lang="ru-RU"/>
        </a:p>
      </dgm:t>
    </dgm:pt>
    <dgm:pt modelId="{85A605A5-7ACE-48D1-ABE6-40990DE8BEE2}" type="sibTrans" cxnId="{7D4955B7-2D72-4345-A604-AD7C501B7E2A}">
      <dgm:prSet/>
      <dgm:spPr/>
      <dgm:t>
        <a:bodyPr/>
        <a:lstStyle/>
        <a:p>
          <a:endParaRPr lang="ru-RU"/>
        </a:p>
      </dgm:t>
    </dgm:pt>
    <dgm:pt modelId="{9443639F-48B7-4CBF-B361-0FB94A05A826}" type="pres">
      <dgm:prSet presAssocID="{E23FFD21-B9C4-44D2-A646-C06AFE8276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10E9F-298A-4AC2-B75E-33D42A17752A}" type="pres">
      <dgm:prSet presAssocID="{C3BF743D-385F-4FC6-8D27-7E75F24E5556}" presName="centerShape" presStyleLbl="node0" presStyleIdx="0" presStyleCnt="1"/>
      <dgm:spPr/>
      <dgm:t>
        <a:bodyPr/>
        <a:lstStyle/>
        <a:p>
          <a:endParaRPr lang="ru-RU"/>
        </a:p>
      </dgm:t>
    </dgm:pt>
    <dgm:pt modelId="{2700D384-2658-4F5C-AB4B-DFC2B788BF3A}" type="pres">
      <dgm:prSet presAssocID="{3273E375-D63B-4DB6-89F7-0EE75804A031}" presName="Name9" presStyleLbl="parChTrans1D2" presStyleIdx="0" presStyleCnt="4"/>
      <dgm:spPr/>
      <dgm:t>
        <a:bodyPr/>
        <a:lstStyle/>
        <a:p>
          <a:endParaRPr lang="ru-RU"/>
        </a:p>
      </dgm:t>
    </dgm:pt>
    <dgm:pt modelId="{EF8EB5EF-3715-4521-9767-74FF3D9D9171}" type="pres">
      <dgm:prSet presAssocID="{3273E375-D63B-4DB6-89F7-0EE75804A03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B231B7F-F774-4422-9E16-ED19AAD91FD2}" type="pres">
      <dgm:prSet presAssocID="{2737A573-1928-4087-9814-4F85F21A8324}" presName="node" presStyleLbl="node1" presStyleIdx="0" presStyleCnt="4" custScaleX="234989" custScaleY="100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F064F-AEA2-43B8-AA16-9BF973915090}" type="pres">
      <dgm:prSet presAssocID="{12AC3E8A-FC34-469D-87AC-30B5BF2C8DBB}" presName="Name9" presStyleLbl="parChTrans1D2" presStyleIdx="1" presStyleCnt="4"/>
      <dgm:spPr/>
      <dgm:t>
        <a:bodyPr/>
        <a:lstStyle/>
        <a:p>
          <a:endParaRPr lang="ru-RU"/>
        </a:p>
      </dgm:t>
    </dgm:pt>
    <dgm:pt modelId="{9A97D795-B140-49CC-B019-1FDD623921EE}" type="pres">
      <dgm:prSet presAssocID="{12AC3E8A-FC34-469D-87AC-30B5BF2C8DB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C2141A8-70EF-4994-8DEC-29735D5D0BE2}" type="pres">
      <dgm:prSet presAssocID="{CFCEA0E3-8427-4A4D-9F52-E9F5A2282546}" presName="node" presStyleLbl="node1" presStyleIdx="1" presStyleCnt="4" custScaleX="138108" custScaleY="17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A7CEC-5DF4-4903-AA18-8B86E689CBFA}" type="pres">
      <dgm:prSet presAssocID="{E2AA9562-E390-4821-8255-E7AAAF20849C}" presName="Name9" presStyleLbl="parChTrans1D2" presStyleIdx="2" presStyleCnt="4"/>
      <dgm:spPr/>
      <dgm:t>
        <a:bodyPr/>
        <a:lstStyle/>
        <a:p>
          <a:endParaRPr lang="ru-RU"/>
        </a:p>
      </dgm:t>
    </dgm:pt>
    <dgm:pt modelId="{467C6509-AF1F-4CA6-A356-673AF28E990A}" type="pres">
      <dgm:prSet presAssocID="{E2AA9562-E390-4821-8255-E7AAAF20849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F5B3985-461F-4103-A2DF-8799DA1F6EBD}" type="pres">
      <dgm:prSet presAssocID="{B73190A2-5F4B-4A1A-A78B-ABFEB916512A}" presName="node" presStyleLbl="node1" presStyleIdx="2" presStyleCnt="4" custScaleX="23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D16E8-EE6D-47D3-9DF5-D9C80BC80808}" type="pres">
      <dgm:prSet presAssocID="{115B4918-BCC5-42B7-BAE8-465E8EF4F6A5}" presName="Name9" presStyleLbl="parChTrans1D2" presStyleIdx="3" presStyleCnt="4"/>
      <dgm:spPr/>
      <dgm:t>
        <a:bodyPr/>
        <a:lstStyle/>
        <a:p>
          <a:endParaRPr lang="ru-RU"/>
        </a:p>
      </dgm:t>
    </dgm:pt>
    <dgm:pt modelId="{1E6EC41B-6DA3-4054-B9F5-C8DCB47D7516}" type="pres">
      <dgm:prSet presAssocID="{115B4918-BCC5-42B7-BAE8-465E8EF4F6A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E360D0-67D5-45B5-BB89-A31568C593EE}" type="pres">
      <dgm:prSet presAssocID="{462C8EAB-5CDC-4F4F-9295-C942AB3BAA66}" presName="node" presStyleLbl="node1" presStyleIdx="3" presStyleCnt="4" custScaleX="138691" custScaleY="170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473D5-5BF7-4655-B140-4EC175F5E938}" type="presOf" srcId="{C3BF743D-385F-4FC6-8D27-7E75F24E5556}" destId="{27710E9F-298A-4AC2-B75E-33D42A17752A}" srcOrd="0" destOrd="0" presId="urn:microsoft.com/office/officeart/2005/8/layout/radial1"/>
    <dgm:cxn modelId="{7D4955B7-2D72-4345-A604-AD7C501B7E2A}" srcId="{C3BF743D-385F-4FC6-8D27-7E75F24E5556}" destId="{462C8EAB-5CDC-4F4F-9295-C942AB3BAA66}" srcOrd="3" destOrd="0" parTransId="{115B4918-BCC5-42B7-BAE8-465E8EF4F6A5}" sibTransId="{85A605A5-7ACE-48D1-ABE6-40990DE8BEE2}"/>
    <dgm:cxn modelId="{E88F4699-8695-41DD-A873-6241C6EAD343}" type="presOf" srcId="{2737A573-1928-4087-9814-4F85F21A8324}" destId="{AB231B7F-F774-4422-9E16-ED19AAD91FD2}" srcOrd="0" destOrd="0" presId="urn:microsoft.com/office/officeart/2005/8/layout/radial1"/>
    <dgm:cxn modelId="{63C3634C-180A-421B-AC65-6C95FBCA7237}" srcId="{C3BF743D-385F-4FC6-8D27-7E75F24E5556}" destId="{B73190A2-5F4B-4A1A-A78B-ABFEB916512A}" srcOrd="2" destOrd="0" parTransId="{E2AA9562-E390-4821-8255-E7AAAF20849C}" sibTransId="{FEC87FAC-1F45-4225-A7A8-97AF41BF3BDD}"/>
    <dgm:cxn modelId="{DA223562-779D-4C0A-AA9F-8E4E6340C7E3}" srcId="{E23FFD21-B9C4-44D2-A646-C06AFE8276DF}" destId="{C3BF743D-385F-4FC6-8D27-7E75F24E5556}" srcOrd="0" destOrd="0" parTransId="{F3E8FD8D-6752-48A7-ADD5-ADFD6927176F}" sibTransId="{FC4D220E-C45E-4EDA-BA7C-FDBE7270FE6E}"/>
    <dgm:cxn modelId="{154175FA-D659-42C9-AC47-4392AC008E0D}" type="presOf" srcId="{3273E375-D63B-4DB6-89F7-0EE75804A031}" destId="{2700D384-2658-4F5C-AB4B-DFC2B788BF3A}" srcOrd="0" destOrd="0" presId="urn:microsoft.com/office/officeart/2005/8/layout/radial1"/>
    <dgm:cxn modelId="{D4855541-0436-4815-BEE9-4C957B580EA6}" type="presOf" srcId="{E2AA9562-E390-4821-8255-E7AAAF20849C}" destId="{467C6509-AF1F-4CA6-A356-673AF28E990A}" srcOrd="1" destOrd="0" presId="urn:microsoft.com/office/officeart/2005/8/layout/radial1"/>
    <dgm:cxn modelId="{AA92FF74-B083-47F4-9D19-9441E0B2BBFA}" type="presOf" srcId="{115B4918-BCC5-42B7-BAE8-465E8EF4F6A5}" destId="{5AAD16E8-EE6D-47D3-9DF5-D9C80BC80808}" srcOrd="0" destOrd="0" presId="urn:microsoft.com/office/officeart/2005/8/layout/radial1"/>
    <dgm:cxn modelId="{0837A485-D168-41EA-810C-0B731494B259}" type="presOf" srcId="{CFCEA0E3-8427-4A4D-9F52-E9F5A2282546}" destId="{7C2141A8-70EF-4994-8DEC-29735D5D0BE2}" srcOrd="0" destOrd="0" presId="urn:microsoft.com/office/officeart/2005/8/layout/radial1"/>
    <dgm:cxn modelId="{745B5B06-6719-4DA6-96E1-EA366731E9E0}" type="presOf" srcId="{3273E375-D63B-4DB6-89F7-0EE75804A031}" destId="{EF8EB5EF-3715-4521-9767-74FF3D9D9171}" srcOrd="1" destOrd="0" presId="urn:microsoft.com/office/officeart/2005/8/layout/radial1"/>
    <dgm:cxn modelId="{48D056AD-AB1B-4531-AD56-135970D64871}" type="presOf" srcId="{E23FFD21-B9C4-44D2-A646-C06AFE8276DF}" destId="{9443639F-48B7-4CBF-B361-0FB94A05A826}" srcOrd="0" destOrd="0" presId="urn:microsoft.com/office/officeart/2005/8/layout/radial1"/>
    <dgm:cxn modelId="{3CFFD469-3151-4DF0-BE70-EE529FC717D1}" type="presOf" srcId="{12AC3E8A-FC34-469D-87AC-30B5BF2C8DBB}" destId="{EB8F064F-AEA2-43B8-AA16-9BF973915090}" srcOrd="0" destOrd="0" presId="urn:microsoft.com/office/officeart/2005/8/layout/radial1"/>
    <dgm:cxn modelId="{E29F9ED2-E49E-4E97-AD36-1854DB52CF29}" srcId="{C3BF743D-385F-4FC6-8D27-7E75F24E5556}" destId="{2737A573-1928-4087-9814-4F85F21A8324}" srcOrd="0" destOrd="0" parTransId="{3273E375-D63B-4DB6-89F7-0EE75804A031}" sibTransId="{6882D07C-CEE9-49B2-A0EF-1F2B99873A45}"/>
    <dgm:cxn modelId="{A323B569-B411-474C-909E-58EAD543CF34}" type="presOf" srcId="{462C8EAB-5CDC-4F4F-9295-C942AB3BAA66}" destId="{BAE360D0-67D5-45B5-BB89-A31568C593EE}" srcOrd="0" destOrd="0" presId="urn:microsoft.com/office/officeart/2005/8/layout/radial1"/>
    <dgm:cxn modelId="{07CE4A3E-C048-41C9-977D-07E2A32A1000}" type="presOf" srcId="{E2AA9562-E390-4821-8255-E7AAAF20849C}" destId="{52DA7CEC-5DF4-4903-AA18-8B86E689CBFA}" srcOrd="0" destOrd="0" presId="urn:microsoft.com/office/officeart/2005/8/layout/radial1"/>
    <dgm:cxn modelId="{C39AFB21-79DE-4F7D-A2D8-465222B9AA7A}" type="presOf" srcId="{115B4918-BCC5-42B7-BAE8-465E8EF4F6A5}" destId="{1E6EC41B-6DA3-4054-B9F5-C8DCB47D7516}" srcOrd="1" destOrd="0" presId="urn:microsoft.com/office/officeart/2005/8/layout/radial1"/>
    <dgm:cxn modelId="{441CE8DB-ADA4-4078-A1BC-E49E4B8B4325}" type="presOf" srcId="{B73190A2-5F4B-4A1A-A78B-ABFEB916512A}" destId="{EF5B3985-461F-4103-A2DF-8799DA1F6EBD}" srcOrd="0" destOrd="0" presId="urn:microsoft.com/office/officeart/2005/8/layout/radial1"/>
    <dgm:cxn modelId="{314645A9-8394-49E5-9F8C-F917B1369AA8}" srcId="{C3BF743D-385F-4FC6-8D27-7E75F24E5556}" destId="{CFCEA0E3-8427-4A4D-9F52-E9F5A2282546}" srcOrd="1" destOrd="0" parTransId="{12AC3E8A-FC34-469D-87AC-30B5BF2C8DBB}" sibTransId="{A80B1A3C-6C9B-486B-8300-CE3F0F5F40E1}"/>
    <dgm:cxn modelId="{DFD1F8E5-4357-4E28-9190-19762184FBFD}" type="presOf" srcId="{12AC3E8A-FC34-469D-87AC-30B5BF2C8DBB}" destId="{9A97D795-B140-49CC-B019-1FDD623921EE}" srcOrd="1" destOrd="0" presId="urn:microsoft.com/office/officeart/2005/8/layout/radial1"/>
    <dgm:cxn modelId="{0C6B063A-76F5-41FF-BAAE-D6E49D8494A4}" type="presParOf" srcId="{9443639F-48B7-4CBF-B361-0FB94A05A826}" destId="{27710E9F-298A-4AC2-B75E-33D42A17752A}" srcOrd="0" destOrd="0" presId="urn:microsoft.com/office/officeart/2005/8/layout/radial1"/>
    <dgm:cxn modelId="{1F568377-27A9-46A2-B8B9-1E3BC5B70E70}" type="presParOf" srcId="{9443639F-48B7-4CBF-B361-0FB94A05A826}" destId="{2700D384-2658-4F5C-AB4B-DFC2B788BF3A}" srcOrd="1" destOrd="0" presId="urn:microsoft.com/office/officeart/2005/8/layout/radial1"/>
    <dgm:cxn modelId="{1F7BB36B-41C9-4BA5-90C3-64515811D7E8}" type="presParOf" srcId="{2700D384-2658-4F5C-AB4B-DFC2B788BF3A}" destId="{EF8EB5EF-3715-4521-9767-74FF3D9D9171}" srcOrd="0" destOrd="0" presId="urn:microsoft.com/office/officeart/2005/8/layout/radial1"/>
    <dgm:cxn modelId="{E07E0C6A-D215-43C1-A126-2BD7495A227D}" type="presParOf" srcId="{9443639F-48B7-4CBF-B361-0FB94A05A826}" destId="{AB231B7F-F774-4422-9E16-ED19AAD91FD2}" srcOrd="2" destOrd="0" presId="urn:microsoft.com/office/officeart/2005/8/layout/radial1"/>
    <dgm:cxn modelId="{A5BA6EB3-3A4B-491D-AB0C-4A7013AC606C}" type="presParOf" srcId="{9443639F-48B7-4CBF-B361-0FB94A05A826}" destId="{EB8F064F-AEA2-43B8-AA16-9BF973915090}" srcOrd="3" destOrd="0" presId="urn:microsoft.com/office/officeart/2005/8/layout/radial1"/>
    <dgm:cxn modelId="{92C7953C-937E-49AE-A76D-ED63271D1C7A}" type="presParOf" srcId="{EB8F064F-AEA2-43B8-AA16-9BF973915090}" destId="{9A97D795-B140-49CC-B019-1FDD623921EE}" srcOrd="0" destOrd="0" presId="urn:microsoft.com/office/officeart/2005/8/layout/radial1"/>
    <dgm:cxn modelId="{4B92CAC1-DB75-4A34-948F-A68C4C60CF97}" type="presParOf" srcId="{9443639F-48B7-4CBF-B361-0FB94A05A826}" destId="{7C2141A8-70EF-4994-8DEC-29735D5D0BE2}" srcOrd="4" destOrd="0" presId="urn:microsoft.com/office/officeart/2005/8/layout/radial1"/>
    <dgm:cxn modelId="{3F26CD6E-5A71-4101-B40F-E86A1EFF7C10}" type="presParOf" srcId="{9443639F-48B7-4CBF-B361-0FB94A05A826}" destId="{52DA7CEC-5DF4-4903-AA18-8B86E689CBFA}" srcOrd="5" destOrd="0" presId="urn:microsoft.com/office/officeart/2005/8/layout/radial1"/>
    <dgm:cxn modelId="{8DD8CE3F-29C9-4CE2-864D-83B622DEB29C}" type="presParOf" srcId="{52DA7CEC-5DF4-4903-AA18-8B86E689CBFA}" destId="{467C6509-AF1F-4CA6-A356-673AF28E990A}" srcOrd="0" destOrd="0" presId="urn:microsoft.com/office/officeart/2005/8/layout/radial1"/>
    <dgm:cxn modelId="{700B3FEB-9D3B-4062-BBBC-5789753E8535}" type="presParOf" srcId="{9443639F-48B7-4CBF-B361-0FB94A05A826}" destId="{EF5B3985-461F-4103-A2DF-8799DA1F6EBD}" srcOrd="6" destOrd="0" presId="urn:microsoft.com/office/officeart/2005/8/layout/radial1"/>
    <dgm:cxn modelId="{CEBE0DC3-472B-46E2-873A-38F1EC49C391}" type="presParOf" srcId="{9443639F-48B7-4CBF-B361-0FB94A05A826}" destId="{5AAD16E8-EE6D-47D3-9DF5-D9C80BC80808}" srcOrd="7" destOrd="0" presId="urn:microsoft.com/office/officeart/2005/8/layout/radial1"/>
    <dgm:cxn modelId="{3F8B6E13-2FA6-4350-BE06-E0D13F835C74}" type="presParOf" srcId="{5AAD16E8-EE6D-47D3-9DF5-D9C80BC80808}" destId="{1E6EC41B-6DA3-4054-B9F5-C8DCB47D7516}" srcOrd="0" destOrd="0" presId="urn:microsoft.com/office/officeart/2005/8/layout/radial1"/>
    <dgm:cxn modelId="{872DC60D-FDF3-487C-B950-7D898A301E09}" type="presParOf" srcId="{9443639F-48B7-4CBF-B361-0FB94A05A826}" destId="{BAE360D0-67D5-45B5-BB89-A31568C593EE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7FED-E59F-43DA-BB24-93BB9B0BC37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FAF8-981A-42B2-B21B-01EB5CFC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 Ð´ÐµÑÑ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714488"/>
            <a:ext cx="6715172" cy="188596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ВОЛШЕБНЫЕ ШАРИКИ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использование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Су-Джок</a:t>
            </a:r>
            <a:r>
              <a:rPr lang="ru-RU" dirty="0" smtClean="0"/>
              <a:t> </a:t>
            </a:r>
            <a:r>
              <a:rPr lang="ru-RU" dirty="0"/>
              <a:t>терапии </a:t>
            </a:r>
            <a:br>
              <a:rPr lang="ru-RU" dirty="0"/>
            </a:br>
            <a:r>
              <a:rPr lang="ru-RU" dirty="0"/>
              <a:t>в речевом развитии детей дошкольного возраста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71451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учитель-логопед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Корнева О.В.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Пути реализации </a:t>
            </a:r>
            <a:r>
              <a:rPr lang="ru-RU" i="1" dirty="0" err="1" smtClean="0"/>
              <a:t>су-джок</a:t>
            </a:r>
            <a:r>
              <a:rPr lang="ru-RU" i="1" dirty="0" smtClean="0"/>
              <a:t> терапии в ДОУ.</a:t>
            </a:r>
            <a:endParaRPr lang="ru-RU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pic>
        <p:nvPicPr>
          <p:cNvPr id="22530" name="Picture 2" descr="ÐÐÐÐ ÐÐÐÐÐÐÐ¯ Ð ÐÐÐÐ¢Ð« Ð¡ ÐÐ¡ÐÐÐÐ¬ÐÐÐÐÐÐÐÐ ÐÐÐ¡Ð¡ÐÐÐÐ ÐÐ Ð¡Ð£-ÐÐÐÐ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9" y="500042"/>
            <a:ext cx="7715261" cy="578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Игры и упражнения по развитию</a:t>
            </a:r>
            <a:br>
              <a:rPr lang="ru-RU" b="1" i="1" dirty="0"/>
            </a:br>
            <a:r>
              <a:rPr lang="ru-RU" b="1" i="1" dirty="0"/>
              <a:t>мелкой моторики</a:t>
            </a:r>
            <a:endParaRPr lang="ru-RU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43504" y="1859340"/>
            <a:ext cx="25717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/>
          </a:p>
          <a:p>
            <a:pPr algn="ctr"/>
            <a:endParaRPr lang="ru-RU" sz="1400" b="1" i="1" dirty="0"/>
          </a:p>
          <a:p>
            <a:pPr algn="ctr"/>
            <a:endParaRPr lang="ru-RU" sz="1400" b="1" i="1" dirty="0" smtClean="0"/>
          </a:p>
          <a:p>
            <a:pPr algn="ctr"/>
            <a:endParaRPr lang="ru-RU" sz="1400" b="1" i="1" dirty="0"/>
          </a:p>
          <a:p>
            <a:pPr algn="ctr"/>
            <a:endParaRPr lang="ru-RU" sz="1400" b="1" i="1" dirty="0" smtClean="0"/>
          </a:p>
          <a:p>
            <a:pPr algn="ctr"/>
            <a:r>
              <a:rPr lang="ru-RU" sz="1400" b="1" i="1" dirty="0" smtClean="0"/>
              <a:t>«</a:t>
            </a:r>
            <a:r>
              <a:rPr lang="ru-RU" sz="1400" b="1" i="1" dirty="0"/>
              <a:t>Мячик»</a:t>
            </a:r>
          </a:p>
          <a:p>
            <a:pPr algn="ctr"/>
            <a:r>
              <a:rPr lang="ru-RU" sz="1400" b="1" i="1" dirty="0"/>
              <a:t>Я мячом круги катаю,</a:t>
            </a:r>
          </a:p>
          <a:p>
            <a:pPr algn="ctr"/>
            <a:r>
              <a:rPr lang="ru-RU" sz="1400" b="1" i="1" dirty="0"/>
              <a:t>Взад-вперед его гоняю.</a:t>
            </a:r>
          </a:p>
          <a:p>
            <a:pPr algn="ctr"/>
            <a:r>
              <a:rPr lang="ru-RU" sz="1400" b="1" i="1" dirty="0"/>
              <a:t>Им поглажу я ладошки,</a:t>
            </a:r>
          </a:p>
          <a:p>
            <a:pPr algn="ctr"/>
            <a:r>
              <a:rPr lang="ru-RU" sz="1400" b="1" i="1" dirty="0"/>
              <a:t>Будто я сметаю крошки,</a:t>
            </a:r>
          </a:p>
          <a:p>
            <a:pPr algn="ctr"/>
            <a:r>
              <a:rPr lang="ru-RU" sz="1400" b="1" i="1" dirty="0"/>
              <a:t>А потом сожму немножко,</a:t>
            </a:r>
          </a:p>
          <a:p>
            <a:pPr algn="ctr"/>
            <a:r>
              <a:rPr lang="ru-RU" sz="1400" b="1" i="1" dirty="0"/>
              <a:t>Как сжимает лапы кошка.</a:t>
            </a:r>
          </a:p>
          <a:p>
            <a:pPr algn="ctr"/>
            <a:r>
              <a:rPr lang="ru-RU" sz="1400" b="1" i="1" dirty="0"/>
              <a:t>Каждым пальцем мяч прижму,</a:t>
            </a:r>
          </a:p>
          <a:p>
            <a:pPr algn="ctr"/>
            <a:r>
              <a:rPr lang="ru-RU" sz="1400" b="1" i="1" dirty="0"/>
              <a:t>И другой рукой начну.</a:t>
            </a:r>
          </a:p>
          <a:p>
            <a:pPr algn="ctr"/>
            <a:r>
              <a:rPr lang="ru-RU" sz="1400" b="1" i="1" dirty="0"/>
              <a:t>А теперь последний трюк!</a:t>
            </a:r>
          </a:p>
          <a:p>
            <a:pPr algn="ctr"/>
            <a:r>
              <a:rPr lang="ru-RU" sz="1400" b="1" i="1" dirty="0"/>
              <a:t>Мяч летает между рук!</a:t>
            </a:r>
            <a:endParaRPr lang="ru-RU" sz="14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357826"/>
            <a:ext cx="1055075" cy="9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428736"/>
            <a:ext cx="33528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214414" y="1643050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Массаж пальцев эластичным</a:t>
            </a:r>
          </a:p>
          <a:p>
            <a:pPr algn="ctr"/>
            <a:r>
              <a:rPr lang="ru-RU" b="1" i="1" dirty="0"/>
              <a:t>кольцом.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2643182"/>
            <a:ext cx="32147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Дети поочередно надевают массажные</a:t>
            </a:r>
          </a:p>
          <a:p>
            <a:pPr algn="ctr"/>
            <a:r>
              <a:rPr lang="ru-RU" sz="1200" i="1" dirty="0"/>
              <a:t>кольца на каждый палец, проговаривая</a:t>
            </a:r>
          </a:p>
          <a:p>
            <a:pPr algn="ctr"/>
            <a:r>
              <a:rPr lang="ru-RU" sz="1200" i="1" dirty="0"/>
              <a:t>стихотворение пальчиковой</a:t>
            </a:r>
          </a:p>
          <a:p>
            <a:pPr algn="ctr"/>
            <a:r>
              <a:rPr lang="ru-RU" sz="1200" i="1" dirty="0"/>
              <a:t>гимнастики/</a:t>
            </a:r>
          </a:p>
          <a:p>
            <a:pPr algn="ctr"/>
            <a:r>
              <a:rPr lang="ru-RU" sz="1200" b="1" dirty="0"/>
              <a:t>Раз – два – три – четыре –</a:t>
            </a:r>
          </a:p>
          <a:p>
            <a:pPr algn="ctr"/>
            <a:r>
              <a:rPr lang="ru-RU" sz="1200" b="1" dirty="0"/>
              <a:t>пять, </a:t>
            </a:r>
            <a:r>
              <a:rPr lang="ru-RU" sz="1200" b="1" i="1" dirty="0"/>
              <a:t>/разгибать пальцы по одному/</a:t>
            </a:r>
          </a:p>
          <a:p>
            <a:pPr algn="ctr"/>
            <a:r>
              <a:rPr lang="ru-RU" sz="1200" b="1" dirty="0"/>
              <a:t>Вышли пальцы погулять,</a:t>
            </a:r>
          </a:p>
          <a:p>
            <a:pPr algn="ctr"/>
            <a:r>
              <a:rPr lang="ru-RU" sz="1200" b="1" dirty="0"/>
              <a:t>Этот пальчик самый сильный,</a:t>
            </a:r>
          </a:p>
          <a:p>
            <a:pPr algn="ctr"/>
            <a:r>
              <a:rPr lang="ru-RU" sz="1200" b="1" dirty="0"/>
              <a:t>самый толстый и большой.</a:t>
            </a:r>
          </a:p>
          <a:p>
            <a:pPr algn="ctr"/>
            <a:r>
              <a:rPr lang="ru-RU" sz="1200" b="1" dirty="0"/>
              <a:t>Этот пальчик для того, чтоб</a:t>
            </a:r>
          </a:p>
          <a:p>
            <a:pPr algn="ctr"/>
            <a:r>
              <a:rPr lang="ru-RU" sz="1200" b="1" dirty="0"/>
              <a:t>показывать его.</a:t>
            </a:r>
          </a:p>
          <a:p>
            <a:pPr algn="ctr"/>
            <a:r>
              <a:rPr lang="ru-RU" sz="1200" b="1" dirty="0"/>
              <a:t>Этот пальчик самый длинный и стоит</a:t>
            </a:r>
          </a:p>
          <a:p>
            <a:pPr algn="ctr"/>
            <a:r>
              <a:rPr lang="ru-RU" sz="1200" b="1" dirty="0"/>
              <a:t>он в середине.</a:t>
            </a:r>
          </a:p>
          <a:p>
            <a:pPr algn="ctr"/>
            <a:r>
              <a:rPr lang="ru-RU" sz="1200" b="1" dirty="0"/>
              <a:t>Этот пальчик безымянный, он</a:t>
            </a:r>
          </a:p>
          <a:p>
            <a:pPr algn="ctr"/>
            <a:r>
              <a:rPr lang="ru-RU" sz="1200" b="1" dirty="0"/>
              <a:t>избалованный самый.</a:t>
            </a:r>
          </a:p>
          <a:p>
            <a:pPr algn="ctr"/>
            <a:r>
              <a:rPr lang="ru-RU" sz="1200" b="1" dirty="0"/>
              <a:t>А мизинчик, хоть и мал, очень ловок и</a:t>
            </a:r>
          </a:p>
          <a:p>
            <a:pPr algn="ctr"/>
            <a:r>
              <a:rPr lang="ru-RU" sz="1200" b="1" dirty="0"/>
              <a:t>удал.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Проведение шарика по дорожкам</a:t>
            </a:r>
            <a:br>
              <a:rPr lang="ru-RU" b="1" i="1" dirty="0"/>
            </a:br>
            <a:r>
              <a:rPr lang="ru-RU" b="1" i="1" dirty="0"/>
              <a:t>различной конфигурации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9754"/>
            <a:ext cx="3643338" cy="480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23588"/>
            <a:ext cx="3429024" cy="47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/>
              <a:t>Игры, направленные на обобщение и</a:t>
            </a:r>
            <a:br>
              <a:rPr lang="ru-RU" sz="2400" b="1" i="1" u="sng" dirty="0"/>
            </a:br>
            <a:r>
              <a:rPr lang="ru-RU" sz="2400" b="1" i="1" u="sng" dirty="0"/>
              <a:t>расширение словаря, развитие</a:t>
            </a:r>
            <a:br>
              <a:rPr lang="ru-RU" sz="2400" b="1" i="1" u="sng" dirty="0"/>
            </a:br>
            <a:r>
              <a:rPr lang="ru-RU" sz="2400" b="1" i="1" u="sng" dirty="0"/>
              <a:t>грамматического строя речи</a:t>
            </a:r>
            <a:endParaRPr lang="ru-RU" sz="3200" u="sng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i="1" dirty="0"/>
              <a:t>«По ладошке мяч</a:t>
            </a:r>
          </a:p>
          <a:p>
            <a:r>
              <a:rPr lang="ru-RU" b="1" i="1" dirty="0"/>
              <a:t>катаю и животных</a:t>
            </a:r>
          </a:p>
          <a:p>
            <a:r>
              <a:rPr lang="ru-RU" b="1" i="1" dirty="0"/>
              <a:t>называю»</a:t>
            </a:r>
          </a:p>
          <a:p>
            <a:r>
              <a:rPr lang="ru-RU" dirty="0" smtClean="0"/>
              <a:t> </a:t>
            </a:r>
            <a:r>
              <a:rPr lang="ru-RU" b="1" i="1" dirty="0"/>
              <a:t>«Я знаю 5 названий…»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Едет, плывет, летит»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Скажи ласково»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Один – много»</a:t>
            </a:r>
          </a:p>
          <a:p>
            <a:r>
              <a:rPr lang="ru-RU" b="1" i="1" dirty="0" smtClean="0"/>
              <a:t>«</a:t>
            </a:r>
            <a:r>
              <a:rPr lang="ru-RU" b="1" i="1" dirty="0"/>
              <a:t>Что из чего сделано»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/>
              <a:t>Использование Су – </a:t>
            </a:r>
            <a:r>
              <a:rPr lang="ru-RU" sz="3200" b="1" i="1" dirty="0" err="1"/>
              <a:t>Джок</a:t>
            </a:r>
            <a:r>
              <a:rPr lang="ru-RU" sz="3200" b="1" i="1" dirty="0"/>
              <a:t> шаров при</a:t>
            </a:r>
            <a:br>
              <a:rPr lang="ru-RU" sz="3200" b="1" i="1" dirty="0"/>
            </a:br>
            <a:r>
              <a:rPr lang="ru-RU" sz="3200" b="1" i="1" dirty="0"/>
              <a:t>автоматизации звуков.</a:t>
            </a:r>
            <a:endParaRPr lang="ru-RU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92166"/>
            <a:ext cx="3500462" cy="50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1052"/>
            <a:ext cx="3500462" cy="50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1500175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Автоматизация</a:t>
            </a:r>
          </a:p>
          <a:p>
            <a:pPr algn="ctr"/>
            <a:r>
              <a:rPr lang="ru-RU" b="1" i="1" dirty="0"/>
              <a:t>звука </a:t>
            </a:r>
            <a:r>
              <a:rPr lang="ru-RU" b="1" i="1" dirty="0" err="1"/>
              <a:t>ш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500175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Автоматизация</a:t>
            </a:r>
            <a:endParaRPr lang="ru-RU" b="1" i="1" dirty="0"/>
          </a:p>
          <a:p>
            <a:pPr algn="ctr"/>
            <a:r>
              <a:rPr lang="ru-RU" b="1" i="1" dirty="0"/>
              <a:t>звука </a:t>
            </a:r>
            <a:r>
              <a:rPr lang="ru-RU" b="1" i="1" dirty="0" smtClean="0"/>
              <a:t>ж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643182"/>
            <a:ext cx="3000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Этот малыш-Илюша,</a:t>
            </a:r>
          </a:p>
          <a:p>
            <a:r>
              <a:rPr lang="ru-RU" b="1" i="1" dirty="0"/>
              <a:t>(на большой палец)</a:t>
            </a:r>
          </a:p>
          <a:p>
            <a:r>
              <a:rPr lang="ru-RU" b="1" i="1" dirty="0"/>
              <a:t>Этот малыш-Ванюша,</a:t>
            </a:r>
          </a:p>
          <a:p>
            <a:r>
              <a:rPr lang="ru-RU" b="1" i="1" dirty="0"/>
              <a:t>(указательный)</a:t>
            </a:r>
          </a:p>
          <a:p>
            <a:r>
              <a:rPr lang="ru-RU" b="1" i="1" dirty="0"/>
              <a:t>Этот малыш-Алеша,</a:t>
            </a:r>
          </a:p>
          <a:p>
            <a:r>
              <a:rPr lang="ru-RU" b="1" i="1" dirty="0"/>
              <a:t>(средний)</a:t>
            </a:r>
          </a:p>
          <a:p>
            <a:r>
              <a:rPr lang="ru-RU" b="1" i="1" dirty="0"/>
              <a:t>Этот малыш-Антоша,</a:t>
            </a:r>
          </a:p>
          <a:p>
            <a:r>
              <a:rPr lang="ru-RU" b="1" i="1" dirty="0"/>
              <a:t>(безымянный)</a:t>
            </a:r>
          </a:p>
          <a:p>
            <a:r>
              <a:rPr lang="ru-RU" b="1" i="1" dirty="0"/>
              <a:t>А меньшего малыша</a:t>
            </a:r>
          </a:p>
          <a:p>
            <a:r>
              <a:rPr lang="ru-RU" b="1" i="1" dirty="0"/>
              <a:t>зовут Мишуткою</a:t>
            </a:r>
          </a:p>
          <a:p>
            <a:r>
              <a:rPr lang="ru-RU" b="1" i="1" dirty="0"/>
              <a:t>друзья. (мизинец)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643182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Ходит ежик без</a:t>
            </a:r>
          </a:p>
          <a:p>
            <a:r>
              <a:rPr lang="ru-RU" b="1" i="1" dirty="0"/>
              <a:t>дорожек,</a:t>
            </a:r>
          </a:p>
          <a:p>
            <a:r>
              <a:rPr lang="ru-RU" b="1" i="1" dirty="0"/>
              <a:t>Не бежит ни от кого.</a:t>
            </a:r>
          </a:p>
          <a:p>
            <a:r>
              <a:rPr lang="ru-RU" b="1" i="1" dirty="0"/>
              <a:t>С головы до ножек</a:t>
            </a:r>
          </a:p>
          <a:p>
            <a:r>
              <a:rPr lang="ru-RU" b="1" i="1" dirty="0"/>
              <a:t>Весь в иголках ежик.</a:t>
            </a:r>
          </a:p>
          <a:p>
            <a:r>
              <a:rPr lang="ru-RU" b="1" i="1" dirty="0"/>
              <a:t>Как же взять его?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Игры, направленные на развитие</a:t>
            </a:r>
            <a:br>
              <a:rPr lang="ru-RU" sz="3200" b="1" i="1" dirty="0"/>
            </a:br>
            <a:r>
              <a:rPr lang="ru-RU" sz="3200" b="1" i="1" dirty="0"/>
              <a:t>ориентировки в пространстве и времени</a:t>
            </a:r>
            <a:endParaRPr lang="ru-RU" sz="32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7"/>
            <a:ext cx="2571768" cy="36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86870"/>
            <a:ext cx="3500462" cy="36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357298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/>
              <a:t>«Влево, вправо прокати,</a:t>
            </a:r>
          </a:p>
          <a:p>
            <a:r>
              <a:rPr lang="ru-RU" b="1" i="1" dirty="0"/>
              <a:t>только мяч не упусти»</a:t>
            </a:r>
          </a:p>
          <a:p>
            <a:r>
              <a:rPr lang="ru-RU" dirty="0" smtClean="0"/>
              <a:t> </a:t>
            </a:r>
            <a:r>
              <a:rPr lang="ru-RU" b="1" i="1" dirty="0"/>
              <a:t>«Мячик прыгает по мне –</a:t>
            </a:r>
          </a:p>
          <a:p>
            <a:r>
              <a:rPr lang="ru-RU" b="1" i="1" dirty="0"/>
              <a:t>по груди и по спине»</a:t>
            </a:r>
          </a:p>
          <a:p>
            <a:r>
              <a:rPr lang="ru-RU" dirty="0" smtClean="0"/>
              <a:t> </a:t>
            </a:r>
            <a:r>
              <a:rPr lang="ru-RU" b="1" i="1" dirty="0"/>
              <a:t>«Речное путешествие»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42873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/>
              <a:t>«Мячик ты скорей катай,</a:t>
            </a:r>
          </a:p>
          <a:p>
            <a:r>
              <a:rPr lang="ru-RU" b="1" i="1" dirty="0"/>
              <a:t>дни недели называй»</a:t>
            </a:r>
          </a:p>
          <a:p>
            <a:r>
              <a:rPr lang="ru-RU" dirty="0" smtClean="0"/>
              <a:t> </a:t>
            </a:r>
            <a:r>
              <a:rPr lang="ru-RU" b="1" i="1" dirty="0"/>
              <a:t>«Утро, день, вечер, ночь»</a:t>
            </a:r>
          </a:p>
          <a:p>
            <a:r>
              <a:rPr lang="ru-RU" dirty="0" smtClean="0"/>
              <a:t> </a:t>
            </a:r>
            <a:r>
              <a:rPr lang="ru-RU" b="1" i="1" dirty="0"/>
              <a:t>«Времена года»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16695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Использование Су – </a:t>
            </a:r>
            <a:r>
              <a:rPr lang="ru-RU" sz="3600" b="1" i="1" dirty="0" err="1"/>
              <a:t>Джок</a:t>
            </a:r>
            <a:r>
              <a:rPr lang="ru-RU" sz="3600" b="1" i="1" dirty="0"/>
              <a:t> шаров для</a:t>
            </a:r>
            <a:br>
              <a:rPr lang="ru-RU" sz="3600" b="1" i="1" dirty="0"/>
            </a:br>
            <a:r>
              <a:rPr lang="ru-RU" sz="3600" b="1" i="1" dirty="0"/>
              <a:t>развития памяти и внимания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/>
              <a:t>Дети выполняют инструкцию: надень колечко на</a:t>
            </a:r>
          </a:p>
          <a:p>
            <a:pPr algn="ctr">
              <a:buNone/>
            </a:pPr>
            <a:r>
              <a:rPr lang="ru-RU" sz="2000" dirty="0"/>
              <a:t>мизинец правой руки, возьми шарик в правую</a:t>
            </a:r>
          </a:p>
          <a:p>
            <a:pPr algn="ctr">
              <a:buNone/>
            </a:pPr>
            <a:r>
              <a:rPr lang="ru-RU" sz="2000" dirty="0"/>
              <a:t>руку и спрячь за спину и т.д.; ребенок закрывает</a:t>
            </a:r>
          </a:p>
          <a:p>
            <a:pPr algn="ctr">
              <a:buNone/>
            </a:pPr>
            <a:r>
              <a:rPr lang="ru-RU" sz="2000" dirty="0"/>
              <a:t>глаза, взрослый надевает колечко на любой его</a:t>
            </a:r>
          </a:p>
          <a:p>
            <a:pPr algn="ctr">
              <a:buNone/>
            </a:pPr>
            <a:r>
              <a:rPr lang="ru-RU" sz="2000" dirty="0"/>
              <a:t>палец, а тот должен назвать, на какой палец</a:t>
            </a:r>
          </a:p>
          <a:p>
            <a:pPr algn="ctr">
              <a:buNone/>
            </a:pPr>
            <a:r>
              <a:rPr lang="ru-RU" sz="2000" dirty="0"/>
              <a:t>какой </a:t>
            </a:r>
            <a:r>
              <a:rPr lang="ru-RU" sz="2000" dirty="0" smtClean="0"/>
              <a:t>руки </a:t>
            </a:r>
            <a:r>
              <a:rPr lang="ru-RU" sz="2000" dirty="0"/>
              <a:t>надето кольцо.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5300" i="1" u="sng" dirty="0" smtClean="0"/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786742" cy="4429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Использования </a:t>
            </a:r>
            <a:r>
              <a:rPr lang="ru-RU" dirty="0" err="1" smtClean="0"/>
              <a:t>массажера</a:t>
            </a:r>
            <a:r>
              <a:rPr lang="ru-RU" dirty="0" smtClean="0"/>
              <a:t> </a:t>
            </a:r>
            <a:r>
              <a:rPr lang="ru-RU" dirty="0" err="1" smtClean="0"/>
              <a:t>Су-Джок</a:t>
            </a:r>
            <a:r>
              <a:rPr lang="ru-RU" dirty="0"/>
              <a:t> </a:t>
            </a:r>
            <a:r>
              <a:rPr lang="ru-RU" dirty="0" smtClean="0"/>
              <a:t>в логопедической коррекции у старших дошкольников с речевыми нарушениями позволяет не только повысить интерес к занятию, но и  оказывает благотворное влияние на мелкую моторику пальцев рук, тем   самым способствуя развитию речи.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643162"/>
            <a:ext cx="3571900" cy="357190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62865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Развитие мелкой моторики у детей с нарушением речи с помощью </a:t>
            </a:r>
            <a:r>
              <a:rPr lang="ru-RU" sz="3600" dirty="0" err="1" smtClean="0"/>
              <a:t>массажера</a:t>
            </a:r>
            <a:r>
              <a:rPr lang="ru-RU" sz="3600" dirty="0" smtClean="0"/>
              <a:t> </a:t>
            </a:r>
            <a:r>
              <a:rPr lang="ru-RU" sz="3600" dirty="0" err="1" smtClean="0"/>
              <a:t>Су-Джок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i="1" u="sng" dirty="0" smtClean="0"/>
              <a:t>Задачи: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643866" cy="464346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Воздествовать</a:t>
            </a:r>
            <a:r>
              <a:rPr lang="ru-RU" dirty="0" smtClean="0"/>
              <a:t> на биологически активные точки по системе </a:t>
            </a:r>
            <a:r>
              <a:rPr lang="ru-RU" dirty="0" err="1" smtClean="0"/>
              <a:t>Су-Джок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Стимулировать речевые зоны коры головного мозга;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Содействовать снижению двигательной и эмоциональной расторможенности;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Использовать элементы </a:t>
            </a:r>
            <a:r>
              <a:rPr lang="ru-RU" dirty="0" err="1" smtClean="0"/>
              <a:t>Су-Джок</a:t>
            </a:r>
            <a:r>
              <a:rPr lang="ru-RU" dirty="0" smtClean="0"/>
              <a:t> терапии на различных видах деятельности и на различных этапах коррекционной работы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990000"/>
                </a:solidFill>
                <a:cs typeface="Arial" pitchFamily="34" charset="0"/>
              </a:rPr>
              <a:t>Су – </a:t>
            </a:r>
            <a:r>
              <a:rPr lang="ru-RU" altLang="ru-RU" b="1" i="1" dirty="0" err="1" smtClean="0">
                <a:solidFill>
                  <a:srgbClr val="990000"/>
                </a:solidFill>
                <a:cs typeface="Arial" pitchFamily="34" charset="0"/>
              </a:rPr>
              <a:t>Джок</a:t>
            </a:r>
            <a:r>
              <a:rPr lang="ru-RU" altLang="ru-RU" b="1" i="1" dirty="0" smtClean="0">
                <a:solidFill>
                  <a:srgbClr val="990000"/>
                </a:solidFill>
                <a:cs typeface="Arial" pitchFamily="34" charset="0"/>
              </a:rPr>
              <a:t> </a:t>
            </a:r>
            <a:r>
              <a:rPr lang="ru-RU" altLang="ru-RU" b="1" i="1" dirty="0" smtClean="0">
                <a:cs typeface="Arial" pitchFamily="34" charset="0"/>
              </a:rPr>
              <a:t>в переводе с корейского: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altLang="ru-RU" b="1" i="1" dirty="0" smtClean="0">
                <a:solidFill>
                  <a:srgbClr val="800000"/>
                </a:solidFill>
                <a:cs typeface="Arial" pitchFamily="34" charset="0"/>
              </a:rPr>
              <a:t>     «Су» </a:t>
            </a:r>
            <a:r>
              <a:rPr lang="ru-RU" altLang="ru-RU" b="1" i="1" dirty="0" smtClean="0">
                <a:cs typeface="Arial" pitchFamily="34" charset="0"/>
              </a:rPr>
              <a:t>- кисть                    </a:t>
            </a:r>
            <a:r>
              <a:rPr lang="ru-RU" altLang="ru-RU" b="1" i="1" dirty="0" smtClean="0">
                <a:solidFill>
                  <a:srgbClr val="800000"/>
                </a:solidFill>
                <a:cs typeface="Arial" pitchFamily="34" charset="0"/>
              </a:rPr>
              <a:t>«</a:t>
            </a:r>
            <a:r>
              <a:rPr lang="ru-RU" altLang="ru-RU" b="1" i="1" dirty="0" err="1" smtClean="0">
                <a:solidFill>
                  <a:srgbClr val="800000"/>
                </a:solidFill>
                <a:cs typeface="Arial" pitchFamily="34" charset="0"/>
              </a:rPr>
              <a:t>Джок</a:t>
            </a:r>
            <a:r>
              <a:rPr lang="ru-RU" altLang="ru-RU" b="1" i="1" dirty="0" smtClean="0">
                <a:solidFill>
                  <a:srgbClr val="800000"/>
                </a:solidFill>
                <a:cs typeface="Arial" pitchFamily="34" charset="0"/>
              </a:rPr>
              <a:t>» </a:t>
            </a:r>
            <a:r>
              <a:rPr lang="ru-RU" altLang="ru-RU" b="1" i="1" dirty="0" smtClean="0">
                <a:cs typeface="Arial" pitchFamily="34" charset="0"/>
              </a:rPr>
              <a:t>- стопа </a:t>
            </a:r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H:\Новая папка (2)\АУКЦИОН 14\Карташова\ПРОЕКТ и ТВОРЧ . раб. Карташова\Картинки Су-джок\im_fUc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293427" cy="3672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H:\Новая папка (2)\АУКЦИОН 14\Карташова\ПРОЕКТ и ТВОРЧ . раб. Карташова\Картинки Су-джок\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604" y="2500306"/>
            <a:ext cx="327681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pic>
        <p:nvPicPr>
          <p:cNvPr id="14338" name="Picture 2" descr="ÑÐ¶Ð½Ð¾-ÐºÐ¾ÑÐµÐ¹ÑÐºÐ¸Ð¹ Ð¿ÑÐ¾ÑÐµÑÑÐ¾Ñ ÐÐ°Ðº Ð§Ð¶Ñ ÐÑ ÑÐ¾Ð·Ð´Ð°ÑÐµÐ»Ñ Ð¼ÐµÑÐ¾Ð´Ð° Ð¡Ñ-ÐÐ¶Ð¾Ðº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620096" cy="571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850"/>
            <a:r>
              <a:rPr lang="ru-RU" altLang="ru-RU" b="1" i="1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altLang="ru-RU" b="1" i="1" dirty="0" smtClean="0">
                <a:cs typeface="Times New Roman" pitchFamily="18" charset="0"/>
              </a:rPr>
              <a:t>Лечебный комплект </a:t>
            </a:r>
            <a:r>
              <a:rPr lang="ru-RU" altLang="ru-RU" b="1" i="1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800000"/>
                </a:solidFill>
                <a:cs typeface="Times New Roman" pitchFamily="18" charset="0"/>
              </a:rPr>
              <a:t>«Ёжик + 2 Кольца»</a:t>
            </a:r>
            <a:r>
              <a:rPr lang="ru-RU" altLang="ru-RU" b="1" i="1" dirty="0" smtClean="0">
                <a:solidFill>
                  <a:srgbClr val="0000CC"/>
                </a:solidFill>
              </a:rPr>
              <a:t/>
            </a:r>
            <a:br>
              <a:rPr lang="ru-RU" altLang="ru-RU" b="1" i="1" dirty="0" smtClean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i="1" dirty="0" smtClean="0">
                <a:solidFill>
                  <a:srgbClr val="800000"/>
                </a:solidFill>
                <a:cs typeface="Times New Roman" pitchFamily="18" charset="0"/>
              </a:rPr>
              <a:t>«Ежик» </a:t>
            </a:r>
            <a:r>
              <a:rPr lang="ru-RU" altLang="ru-RU" b="1" i="1" dirty="0" smtClean="0">
                <a:cs typeface="Times New Roman" pitchFamily="18" charset="0"/>
              </a:rPr>
              <a:t>-</a:t>
            </a:r>
            <a:r>
              <a:rPr lang="ru-RU" altLang="ru-RU" b="1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altLang="ru-RU" b="1" i="1" dirty="0" smtClean="0">
                <a:cs typeface="Times New Roman" pitchFamily="18" charset="0"/>
              </a:rPr>
              <a:t>симпатичный пластмассовый шарик с острыми шипами.</a:t>
            </a:r>
            <a:r>
              <a:rPr lang="ru-RU" altLang="ru-RU" b="1" i="1" dirty="0" smtClean="0">
                <a:ea typeface="Calibri" pitchFamily="34" charset="0"/>
                <a:cs typeface="Arial" pitchFamily="34" charset="0"/>
              </a:rPr>
              <a:t> В каждом </a:t>
            </a:r>
            <a:r>
              <a:rPr lang="ru-RU" altLang="ru-RU" b="1" i="1" dirty="0" smtClean="0">
                <a:solidFill>
                  <a:srgbClr val="800000"/>
                </a:solidFill>
                <a:ea typeface="Calibri" pitchFamily="34" charset="0"/>
                <a:cs typeface="Arial" pitchFamily="34" charset="0"/>
              </a:rPr>
              <a:t>шарике</a:t>
            </a:r>
            <a:r>
              <a:rPr lang="ru-RU" altLang="ru-RU" b="1" i="1" dirty="0" smtClean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b="1" i="1" dirty="0" smtClean="0">
                <a:ea typeface="Calibri" pitchFamily="34" charset="0"/>
                <a:cs typeface="Arial" pitchFamily="34" charset="0"/>
              </a:rPr>
              <a:t>есть</a:t>
            </a:r>
            <a:r>
              <a:rPr lang="ru-RU" altLang="ru-RU" b="1" i="1" dirty="0" smtClean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b="1" i="1" dirty="0" smtClean="0">
                <a:solidFill>
                  <a:srgbClr val="800000"/>
                </a:solidFill>
                <a:ea typeface="Calibri" pitchFamily="34" charset="0"/>
                <a:cs typeface="Arial" pitchFamily="34" charset="0"/>
              </a:rPr>
              <a:t>два </a:t>
            </a:r>
            <a:r>
              <a:rPr lang="ru-RU" altLang="ru-RU" b="1" i="1" dirty="0" smtClean="0">
                <a:ea typeface="Calibri" pitchFamily="34" charset="0"/>
                <a:cs typeface="Arial" pitchFamily="34" charset="0"/>
              </a:rPr>
              <a:t>«волшебных» эластичных </a:t>
            </a:r>
            <a:r>
              <a:rPr lang="ru-RU" altLang="ru-RU" b="1" i="1" dirty="0" smtClean="0">
                <a:solidFill>
                  <a:srgbClr val="800000"/>
                </a:solidFill>
                <a:ea typeface="Calibri" pitchFamily="34" charset="0"/>
                <a:cs typeface="Arial" pitchFamily="34" charset="0"/>
              </a:rPr>
              <a:t>кольца.</a:t>
            </a:r>
            <a:endParaRPr lang="ru-RU" altLang="ru-RU" b="1" i="1" dirty="0" smtClean="0">
              <a:solidFill>
                <a:srgbClr val="0000CC"/>
              </a:solidFill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2" descr="H:\Новая папка (2)\АУКЦИОН 14\Карташова\Для презентаций картинки\l_Yoze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56152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357166"/>
            <a:ext cx="8229600" cy="714380"/>
          </a:xfrm>
          <a:prstGeom prst="rect">
            <a:avLst/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latin typeface="Times New Roman" pitchFamily="18" charset="0"/>
              </a:rPr>
              <a:t>Приемы Су – </a:t>
            </a:r>
            <a:r>
              <a:rPr lang="ru-RU" altLang="ru-RU" sz="3600" b="1" dirty="0" err="1">
                <a:latin typeface="Times New Roman" pitchFamily="18" charset="0"/>
              </a:rPr>
              <a:t>Джок</a:t>
            </a:r>
            <a:r>
              <a:rPr lang="ru-RU" altLang="ru-RU" sz="3600" b="1" dirty="0">
                <a:latin typeface="Times New Roman" pitchFamily="18" charset="0"/>
              </a:rPr>
              <a:t> терапии</a:t>
            </a:r>
          </a:p>
        </p:txBody>
      </p:sp>
      <p:grpSp>
        <p:nvGrpSpPr>
          <p:cNvPr id="6" name="Group 64"/>
          <p:cNvGrpSpPr>
            <a:grpSpLocks noGrp="1"/>
          </p:cNvGrpSpPr>
          <p:nvPr>
            <p:ph idx="1"/>
          </p:nvPr>
        </p:nvGrpSpPr>
        <p:grpSpPr bwMode="auto">
          <a:xfrm>
            <a:off x="357158" y="2000240"/>
            <a:ext cx="2000264" cy="4429156"/>
            <a:chOff x="113" y="1344"/>
            <a:chExt cx="251" cy="2857"/>
          </a:xfrm>
          <a:solidFill>
            <a:srgbClr val="00B0F0"/>
          </a:solidFill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113" y="1344"/>
              <a:ext cx="251" cy="2857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124" y="1389"/>
              <a:ext cx="234" cy="16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sz="2400" b="1" dirty="0">
                  <a:latin typeface="Times New Roman" pitchFamily="18" charset="0"/>
                </a:rPr>
                <a:t>Массаж шариком - «</a:t>
              </a:r>
              <a:r>
                <a:rPr lang="ru-RU" sz="2400" b="1" dirty="0" smtClean="0">
                  <a:latin typeface="Times New Roman" pitchFamily="18" charset="0"/>
                </a:rPr>
                <a:t>ежиком» </a:t>
              </a:r>
              <a:endParaRPr lang="ru-RU" sz="2400" b="1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2400" b="1" dirty="0">
                <a:latin typeface="Times New Roman" pitchFamily="18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ru-RU" sz="2400" b="1" dirty="0">
                <a:latin typeface="Times New Roman" pitchFamily="18" charset="0"/>
              </a:endParaRPr>
            </a:p>
          </p:txBody>
        </p:sp>
        <p:pic>
          <p:nvPicPr>
            <p:cNvPr id="9" name="Picture 57" descr="Шарики суджо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" y="2358"/>
              <a:ext cx="199" cy="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0063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4572000" y="2000240"/>
            <a:ext cx="2071702" cy="4429156"/>
            <a:chOff x="2926" y="1344"/>
            <a:chExt cx="1396" cy="2857"/>
          </a:xfrm>
        </p:grpSpPr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2926" y="1344"/>
              <a:ext cx="1396" cy="2857"/>
            </a:xfrm>
            <a:prstGeom prst="rect">
              <a:avLst/>
            </a:prstGeom>
            <a:solidFill>
              <a:srgbClr val="FF3399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2926" y="1389"/>
              <a:ext cx="1348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>
                  <a:latin typeface="Times New Roman" pitchFamily="18" charset="0"/>
                </a:rPr>
                <a:t>Ручной массаж кистей и пальцев рук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6858016" y="2000240"/>
            <a:ext cx="1863754" cy="4357684"/>
            <a:chOff x="4420" y="1307"/>
            <a:chExt cx="1225" cy="2894"/>
          </a:xfrm>
        </p:grpSpPr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4420" y="1307"/>
              <a:ext cx="1225" cy="289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4558" y="1525"/>
              <a:ext cx="8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>
                  <a:latin typeface="Times New Roman" pitchFamily="18" charset="0"/>
                </a:rPr>
                <a:t>Массаж стоп</a:t>
              </a:r>
            </a:p>
          </p:txBody>
        </p:sp>
        <p:pic>
          <p:nvPicPr>
            <p:cNvPr id="20" name="Picture 61" descr="%D0%9C%D0%B0%D1%81%D1%81%D0%B0%D0%B6%D1%91%D1%80%D1%8B%20%284%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5" y="1998"/>
              <a:ext cx="81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2428860" y="2000240"/>
            <a:ext cx="2000264" cy="442915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latin typeface="Times New Roman" pitchFamily="18" charset="0"/>
            </a:endParaRP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2444722" y="2071679"/>
            <a:ext cx="1912963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Массаж кольцом</a:t>
            </a:r>
          </a:p>
        </p:txBody>
      </p:sp>
      <p:pic>
        <p:nvPicPr>
          <p:cNvPr id="24" name="Picture 6" descr="D:\ФОТО ДЕТЕЙ ГРУППЫ\DSCN232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71736" y="4857760"/>
            <a:ext cx="1785950" cy="13586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857760"/>
            <a:ext cx="18224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929198"/>
            <a:ext cx="1643074" cy="12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2" descr="http://sadik110.ru/ckfinder/userfiles/images/dop/grac/%D0%A1%D0%A3%20%D0%94%D0%96%D0%9E%D0%9A/%D0%BF%D1%80%D1%83%D0%B6%D0%B8%D0%BD%D0%BD%D1%8B%D0%B9%20%D0%BC%D0%B0%D1%81%D1%81%D0%B0%D0%B6%D1%91%D1%8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38" y="3786188"/>
            <a:ext cx="114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2" descr="http://sadik110.ru/ckfinder/userfiles/images/dop/grac/%D0%A1%D0%A3%20%D0%94%D0%96%D0%9E%D0%9A/%D0%BF%D1%80%D1%83%D0%B6%D0%B8%D0%BD%D0%BD%D1%8B%D0%B9%20%D0%BC%D0%B0%D1%81%D1%81%D0%B0%D0%B6%D1%91%D1%8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286124"/>
            <a:ext cx="1143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49"/>
          <p:cNvSpPr>
            <a:spLocks noChangeArrowheads="1"/>
          </p:cNvSpPr>
          <p:nvPr/>
        </p:nvSpPr>
        <p:spPr bwMode="auto">
          <a:xfrm>
            <a:off x="1071538" y="1071546"/>
            <a:ext cx="485775" cy="904875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>
            <a:off x="3143250" y="1071546"/>
            <a:ext cx="485775" cy="90489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5500688" y="1071546"/>
            <a:ext cx="485775" cy="90489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7858125" y="1071546"/>
            <a:ext cx="485775" cy="90489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 ÑÐ¾Ð·Ð¾Ð²ÑÐ¹"/>
          <p:cNvPicPr>
            <a:picLocks noChangeAspect="1" noChangeArrowheads="1"/>
          </p:cNvPicPr>
          <p:nvPr/>
        </p:nvPicPr>
        <p:blipFill>
          <a:blip r:embed="rId2"/>
          <a:srcRect l="50357" b="50000"/>
          <a:stretch>
            <a:fillRect/>
          </a:stretch>
        </p:blipFill>
        <p:spPr bwMode="auto">
          <a:xfrm>
            <a:off x="-1" y="0"/>
            <a:ext cx="9127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Достоинства </a:t>
            </a:r>
            <a:r>
              <a:rPr lang="ru-RU" b="1" dirty="0" err="1" smtClean="0"/>
              <a:t>Су-Джок</a:t>
            </a:r>
            <a:r>
              <a:rPr lang="ru-RU" b="1" dirty="0" smtClean="0"/>
              <a:t> терапии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Высокая эффективность (при правильном применении наступает выраженный эффект)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Абсолютная безопасность (неправильное применение никогда не наносит вред – оно просто неэффективно)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Универсальность (</a:t>
            </a:r>
            <a:r>
              <a:rPr lang="ru-RU" dirty="0" err="1" smtClean="0"/>
              <a:t>Су-Джок</a:t>
            </a:r>
            <a:r>
              <a:rPr lang="ru-RU" dirty="0" smtClean="0"/>
              <a:t> терапию могут использовать и педагоги в своей работе и родители в домашних условиях)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Простота применения (для получения результата проводить стимуляцию биологически активных точек с помощью </a:t>
            </a:r>
            <a:r>
              <a:rPr lang="ru-RU" dirty="0" err="1" smtClean="0"/>
              <a:t>Су-Джок</a:t>
            </a:r>
            <a:r>
              <a:rPr lang="ru-RU" dirty="0" smtClean="0"/>
              <a:t> шариков. Они свободно продаются в аптеках и не требуют больших затрат)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668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ВОЛШЕБНЫЕ ШАРИКИ использование  Су-Джок терапии  в речевом развитии детей дошкольного возраста </vt:lpstr>
      <vt:lpstr>Актуальность </vt:lpstr>
      <vt:lpstr>Цель</vt:lpstr>
      <vt:lpstr>Задачи:</vt:lpstr>
      <vt:lpstr>Су – Джок в переводе с корейского:</vt:lpstr>
      <vt:lpstr>Слайд 6</vt:lpstr>
      <vt:lpstr> Лечебный комплект  «Ёжик + 2 Кольца» </vt:lpstr>
      <vt:lpstr>Приемы Су – Джок терапии</vt:lpstr>
      <vt:lpstr>Достоинства Су-Джок терапии</vt:lpstr>
      <vt:lpstr>Пути реализации су-джок терапии в ДОУ.</vt:lpstr>
      <vt:lpstr>Слайд 11</vt:lpstr>
      <vt:lpstr>Игры и упражнения по развитию мелкой моторики</vt:lpstr>
      <vt:lpstr>Проведение шарика по дорожкам различной конфигурации</vt:lpstr>
      <vt:lpstr>Игры, направленные на обобщение и расширение словаря, развитие грамматического строя речи</vt:lpstr>
      <vt:lpstr>Использование Су – Джок шаров при автоматизации звуков.</vt:lpstr>
      <vt:lpstr>Игры, направленные на развитие ориентировки в пространстве и времени</vt:lpstr>
      <vt:lpstr>Использование Су – Джок шаров для развития памяти и внимания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ВОЛШЕБНЫЕШАРИКИ использование  Су-Джок терапии  в речевом развитии детей дошкольного возраста</dc:title>
  <dc:creator>123</dc:creator>
  <cp:lastModifiedBy>Work</cp:lastModifiedBy>
  <cp:revision>16</cp:revision>
  <dcterms:created xsi:type="dcterms:W3CDTF">2018-12-09T11:57:35Z</dcterms:created>
  <dcterms:modified xsi:type="dcterms:W3CDTF">2020-10-04T04:42:19Z</dcterms:modified>
</cp:coreProperties>
</file>